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22"/>
      <p:bold r:id="rId23"/>
      <p:italic r:id="rId24"/>
      <p:boldItalic r:id="rId25"/>
    </p:embeddedFont>
    <p:embeddedFont>
      <p:font typeface="IBM Plex Sans Medium" panose="020B0603050203000203" pitchFamily="34" charset="0"/>
      <p:regular r:id="rId26"/>
      <p:bold r:id="rId27"/>
      <p:italic r:id="rId28"/>
      <p:boldItalic r:id="rId29"/>
    </p:embeddedFont>
    <p:embeddedFont>
      <p:font typeface="IBM Plex Sans SemiBold" panose="020B0703050203000203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C1DA703-9421-4EDD-A1E7-9E9264D748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721D0AE-E45E-478F-8969-F9903F2E5F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F3D0B-0340-4D77-8EDE-F2130407635A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B054E1-F460-4197-89C4-5B5FA397D3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EE020C9-91A0-43B4-9883-B1C1C890F8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C0DE6-54F4-4EB5-838E-897D1AB1DC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69298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808396a01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27808396a01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808396a01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27808396a01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808396a0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27808396a0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808396a01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27808396a01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808396a01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27808396a01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808396a01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27808396a01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8123ead8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278123ead8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808396a01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7808396a01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7cefe07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157cefe07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808396a01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27808396a01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808396a0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27808396a0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808396a0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7808396a0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808396a01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7808396a01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808396a0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27808396a0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88" name="Google Shape;8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612000" y="720725"/>
            <a:ext cx="7932900" cy="443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600" b="1" i="0" u="none" strike="noStrike" cap="none" dirty="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Тестирование функциональности веб-приложений</a:t>
            </a:r>
            <a:endParaRPr sz="1400" b="1" i="0" u="none" strike="noStrike" cap="none" dirty="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b="1" i="0" u="none" strike="noStrike" cap="none" dirty="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Проверка работы основных функций приложения через UI и REST интерфейсы на примере работы с сообществами сайта VK.com</a:t>
            </a:r>
            <a:endParaRPr sz="1400" b="1" i="0" u="none" strike="noStrike" cap="none" dirty="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800" b="0" i="0" u="none" strike="noStrike" cap="none" dirty="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7315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      1</a:t>
            </a:r>
            <a:endParaRPr sz="1400" b="0" i="0" u="none" strike="noStrike" cap="none" dirty="0">
              <a:solidFill>
                <a:schemeClr val="accent4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8350" y="2659550"/>
            <a:ext cx="3232650" cy="202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/>
        </p:nvSpPr>
        <p:spPr>
          <a:xfrm>
            <a:off x="0" y="0"/>
            <a:ext cx="9038100" cy="51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Написание тест-кейсов</a:t>
            </a:r>
            <a:endParaRPr sz="36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удобства составления и хранения тест-кейсов была выбрана популярная платформа </a:t>
            </a:r>
            <a:r>
              <a:rPr lang="ru" sz="1400" b="1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qase.oi</a:t>
            </a:r>
            <a:endParaRPr sz="1400" b="1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229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6.4</a:t>
            </a:r>
            <a:endParaRPr sz="1400" b="0" i="0" u="none" strike="noStrike" cap="none">
              <a:solidFill>
                <a:schemeClr val="accent4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563" y="1200325"/>
            <a:ext cx="6788985" cy="3358798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/>
        </p:nvSpPr>
        <p:spPr>
          <a:xfrm>
            <a:off x="0" y="0"/>
            <a:ext cx="9144000" cy="51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Выполнение тест-кейсов (тест-ран)</a:t>
            </a:r>
            <a:endParaRPr sz="36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соответствии с составленным тест-планом был создан тест-ран в </a:t>
            </a:r>
            <a:r>
              <a:rPr lang="ru" sz="1400" b="1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qase.io</a:t>
            </a:r>
            <a:r>
              <a:rPr lang="ru" sz="14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endParaRPr sz="1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Результаты прогона тестов были отмечены в тест-ране:</a:t>
            </a:r>
            <a:endParaRPr sz="1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229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7</a:t>
            </a:r>
            <a:endParaRPr sz="1400" b="0" i="0" u="none" strike="noStrike" cap="none">
              <a:solidFill>
                <a:schemeClr val="accent4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600" y="1289400"/>
            <a:ext cx="8727650" cy="34789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/>
        </p:nvSpPr>
        <p:spPr>
          <a:xfrm>
            <a:off x="0" y="0"/>
            <a:ext cx="9064500" cy="4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Выполнение тест-кейсов (Burndown chart)</a:t>
            </a:r>
            <a:endParaRPr sz="33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22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1" name="Google Shape;18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9475" y="1044600"/>
            <a:ext cx="5734050" cy="35433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/>
        </p:nvSpPr>
        <p:spPr>
          <a:xfrm>
            <a:off x="0" y="0"/>
            <a:ext cx="9144000" cy="52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Заведение дефектов</a:t>
            </a:r>
            <a:endParaRPr sz="36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8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22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22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22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9</a:t>
            </a:r>
            <a:endParaRPr sz="1400" b="0" i="0" u="none" strike="noStrike" cap="none" dirty="0">
              <a:solidFill>
                <a:schemeClr val="accent4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825" y="1300475"/>
            <a:ext cx="8622326" cy="2119775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/>
        </p:nvSpPr>
        <p:spPr>
          <a:xfrm>
            <a:off x="529100" y="279650"/>
            <a:ext cx="8540400" cy="50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4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Общее количество дефектов в qase.oi</a:t>
            </a:r>
            <a:endParaRPr sz="3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77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1400" b="0" i="0" u="none" strike="noStrike" cap="none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10</a:t>
            </a:r>
            <a:endParaRPr sz="1400" b="0" i="0" u="none" strike="noStrike" cap="none">
              <a:solidFill>
                <a:schemeClr val="accent4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75" y="1281325"/>
            <a:ext cx="8994851" cy="297335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/>
        </p:nvSpPr>
        <p:spPr>
          <a:xfrm>
            <a:off x="0" y="0"/>
            <a:ext cx="9144000" cy="52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Cоставление баг-репорта</a:t>
            </a:r>
            <a:endParaRPr sz="36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22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22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22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11</a:t>
            </a:r>
            <a:endParaRPr sz="1400" b="0" i="0" u="none" strike="noStrike" cap="none" dirty="0">
              <a:solidFill>
                <a:schemeClr val="accent4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275" y="1495321"/>
            <a:ext cx="4203025" cy="2607304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0" name="Google Shape;20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698" y="1501650"/>
            <a:ext cx="4203027" cy="259465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/>
        </p:nvSpPr>
        <p:spPr>
          <a:xfrm>
            <a:off x="0" y="0"/>
            <a:ext cx="9108600" cy="5218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Итоги тестирования</a:t>
            </a:r>
            <a:endParaRPr sz="36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12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Выполненные тесты:</a:t>
            </a:r>
            <a:endParaRPr b="1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12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Тестирование навигации</a:t>
            </a:r>
            <a:endParaRPr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12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Тестирование поиска</a:t>
            </a:r>
            <a:endParaRPr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12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Тестирование смены типа сообществ</a:t>
            </a:r>
            <a:endParaRPr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12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Тестирование работы с контентом</a:t>
            </a:r>
            <a:endParaRPr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12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Заключение:</a:t>
            </a:r>
            <a:endParaRPr b="1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12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Проведено функциональное тестирование веб-приложения "VK.com". В ходе тестирования было заведено 8 багов, 2 из которых с критичностью major и 6 minor. Исходя из полученных результатов тестирования, можно сделать вывод, что веб-приложение выполняет основные функции успешно. Критичные и блокирующие баги отсутствуют. Все заведенные дефекты имеют незначительную критичность. Объективно функционал работы с сообществами приложения работает стабильно.</a:t>
            </a:r>
            <a:endParaRPr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2296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dirty="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12</a:t>
            </a:r>
            <a:endParaRPr dirty="0">
              <a:solidFill>
                <a:schemeClr val="accent4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725" y="360375"/>
            <a:ext cx="1560525" cy="155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/>
        </p:nvSpPr>
        <p:spPr>
          <a:xfrm>
            <a:off x="0" y="0"/>
            <a:ext cx="9108600" cy="533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Общий итог</a:t>
            </a:r>
            <a:endParaRPr sz="36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9999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Дипломный проект позволил ознакомиться с практическими аспектами тестирования функциональности веб-приложений. Он дал возможность применить полученные знания в области UI тестирования на практическом примере работы с сообществами на сайте VK.com, что способствует лучшему пониманию процесса тестирования и приобретению опыта в данной области.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9999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9999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9999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9999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9999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9999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9999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2296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</a:t>
            </a:r>
            <a:r>
              <a:rPr lang="ru" dirty="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3</a:t>
            </a:r>
            <a:endParaRPr sz="1400" b="0" i="0" u="none" strike="noStrike" cap="none" dirty="0">
              <a:solidFill>
                <a:schemeClr val="accent4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293" y="2305463"/>
            <a:ext cx="2968099" cy="23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099773" cy="5118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1800">
                <a:solidFill>
                  <a:schemeClr val="dk1"/>
                </a:solidFill>
              </a:rPr>
              <a:t>Дридзо Людмила</a:t>
            </a:r>
            <a:endParaRPr sz="180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Ручное тестирование, 2022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339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Санкт-Петербург</a:t>
            </a:r>
            <a:endParaRPr sz="1200" dirty="0">
              <a:solidFill>
                <a:schemeClr val="dk1"/>
              </a:solidFill>
            </a:endParaRPr>
          </a:p>
          <a:p>
            <a:pPr marL="374398" lvl="0" indent="-3065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Окончила СПб колледж Телекоммуникаций им.Кренкеля. Специальность Радиосвязь, Радиовещание и Телевидение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lang="ru" sz="1200" dirty="0">
              <a:solidFill>
                <a:schemeClr val="dk1"/>
              </a:solidFill>
              <a:ea typeface="IBM Plex Sans Medium"/>
              <a:cs typeface="IBM Plex Sans Medium"/>
            </a:endParaRPr>
          </a:p>
          <a:p>
            <a:pPr marL="457200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ru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</a:t>
            </a:r>
            <a:endParaRPr dirty="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875" y="664800"/>
            <a:ext cx="243840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477750" y="319725"/>
            <a:ext cx="8188500" cy="4694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Современные веб-приложения - это сложные системы, объединяющие различные функции и компоненты. Тестирование функциональности веб-приложений играет ключевую роль, так как это зачастую единственный интерфейс, с которым взаимодействует пользователь и на основе которого, у клиента создается впечатление о системе в целом.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7724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    3</a:t>
            </a:r>
            <a:endParaRPr sz="1400" b="0" i="0" u="none" strike="noStrike" cap="none" dirty="0">
              <a:solidFill>
                <a:schemeClr val="accent4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2950" y="1645975"/>
            <a:ext cx="3898107" cy="303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/>
        </p:nvSpPr>
        <p:spPr>
          <a:xfrm>
            <a:off x="539749" y="226775"/>
            <a:ext cx="8247903" cy="4733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12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Выбор VK.com в качестве объекта исследования обусловлен его популярностью как одной из ведущих социальных платформ в мире.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b="1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Основные аргументы для выбора темы:</a:t>
            </a:r>
            <a:endParaRPr sz="1400" b="1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IBM Plex Sans"/>
              <a:buChar char="●"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Популярность платформы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IBM Plex Sans"/>
              <a:buChar char="●"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Знакомый интерфейс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IBM Plex Sans"/>
              <a:buChar char="●"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Желание протестировать взаимодействие между различными частями платформы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IBM Plex Sans"/>
              <a:buChar char="●"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Желание узнать функциональные возможности сообществ VK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31520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           4</a:t>
            </a:r>
            <a:endParaRPr sz="1400" b="0" i="0" u="none" strike="noStrike" cap="none" dirty="0">
              <a:solidFill>
                <a:schemeClr val="accent4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85974">
            <a:off x="6826327" y="407874"/>
            <a:ext cx="1496352" cy="149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0180">
            <a:off x="427450" y="3084438"/>
            <a:ext cx="1858551" cy="18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70535">
            <a:off x="5481800" y="3132451"/>
            <a:ext cx="1762524" cy="176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/>
        </p:nvSpPr>
        <p:spPr>
          <a:xfrm>
            <a:off x="540000" y="720000"/>
            <a:ext cx="792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0" y="0"/>
            <a:ext cx="9055800" cy="5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Цель</a:t>
            </a:r>
            <a:endParaRPr sz="1800" b="1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Освоение современных методов ручного тестирования, технологий оценки и проверки работы основных функций приложения на примере работы с сообществами на портале vk.com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Задачи</a:t>
            </a:r>
            <a:endParaRPr sz="1800" b="1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12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Изучить литературу, касающуюся темы исследования;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12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Рассмотреть основные виды, типы и методы ручного тестирования веб-приложений для оценки качества веб-приложений;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12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. Составить план ручного тестирования веб-приложения VK с использованием техник тест-дизайна;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12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. Ознакомиться с основными принципами составления такой тестовой документации как чек-листы, тест-кейсы, тест-планы, баг-репорты;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12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. Использовать современные инструменты для оценки качества веб-приложений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12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6. Выполнить ручное тестирование веб-приложения VK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12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229600" marR="0" lvl="0" indent="12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   5</a:t>
            </a:r>
            <a:endParaRPr sz="1400" b="0" i="0" u="none" strike="noStrike" cap="none" dirty="0">
              <a:solidFill>
                <a:schemeClr val="accent4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432625" y="468550"/>
            <a:ext cx="84117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600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Подготовка к ручному тестированию</a:t>
            </a:r>
            <a:endParaRPr sz="1400" b="1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IBM Plex Sans"/>
              <a:buChar char="●"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тест-плана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IBM Plex Sans"/>
              <a:buChar char="●"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функциональных требований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IBM Plex Sans"/>
              <a:buChar char="●"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Составление чек-листов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IBM Plex Sans"/>
              <a:buChar char="●"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Написание тест-кейсов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77371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    6</a:t>
            </a:r>
            <a:endParaRPr sz="1400" b="0" i="0" u="none" strike="noStrike" cap="none" dirty="0">
              <a:solidFill>
                <a:schemeClr val="accent4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7598" y="998748"/>
            <a:ext cx="2872402" cy="2872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3325" y="1225975"/>
            <a:ext cx="3210250" cy="32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152400" y="152400"/>
            <a:ext cx="8824200" cy="4938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тест-плана</a:t>
            </a:r>
            <a:endParaRPr sz="36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IBM Plex Sans"/>
              <a:buChar char="●"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Входные/выходные условия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IBM Plex Sans"/>
              <a:buChar char="●"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Риски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IBM Plex Sans"/>
              <a:buChar char="●"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Временные рамки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184151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6.1</a:t>
            </a:r>
            <a:endParaRPr sz="1400" b="0" i="0" u="none" strike="noStrike" cap="none" dirty="0">
              <a:solidFill>
                <a:schemeClr val="accent4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/>
        </p:nvSpPr>
        <p:spPr>
          <a:xfrm>
            <a:off x="0" y="0"/>
            <a:ext cx="8782800" cy="51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функциональных требований</a:t>
            </a:r>
            <a:endParaRPr sz="36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Было принято решение взять несколько устаревшее Техническое Задание по работе с сообществами, что приведет к неким не состыковкам ТЗ и реального исполнения функционала сайта.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результатам анализа функциональных требований были выявлены характерные особенности каждого сообщества.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229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6.2</a:t>
            </a:r>
            <a:endParaRPr sz="1400" b="0" i="0" u="none" strike="noStrike" cap="none" dirty="0">
              <a:solidFill>
                <a:schemeClr val="accent4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4700" y="2469925"/>
            <a:ext cx="3947436" cy="24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/>
        </p:nvSpPr>
        <p:spPr>
          <a:xfrm>
            <a:off x="0" y="0"/>
            <a:ext cx="9144000" cy="5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Составление чек-листа</a:t>
            </a:r>
            <a:endParaRPr sz="36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результатам анализа был составлен чек-лист</a:t>
            </a: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b="0" i="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229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6.3</a:t>
            </a:r>
            <a:endParaRPr sz="1400" b="0" i="0" u="none" strike="noStrike" cap="none" dirty="0">
              <a:solidFill>
                <a:schemeClr val="accent4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988" y="1439875"/>
            <a:ext cx="8780025" cy="30983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539</Words>
  <Application>Microsoft Office PowerPoint</Application>
  <PresentationFormat>Экран (16:9)</PresentationFormat>
  <Paragraphs>222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Times New Roman</vt:lpstr>
      <vt:lpstr>IBM Plex Sans</vt:lpstr>
      <vt:lpstr>IBM Plex Sans Medium</vt:lpstr>
      <vt:lpstr>Roboto</vt:lpstr>
      <vt:lpstr>IBM Plex Sans SemiBold</vt:lpstr>
      <vt:lpstr>Arial</vt:lpstr>
      <vt:lpstr>Макет шаблона GB</vt:lpstr>
      <vt:lpstr>Презентация PowerPoint</vt:lpstr>
      <vt:lpstr>Дридзо Людмила</vt:lpstr>
      <vt:lpstr>Современные веб-приложения - это сложные системы, объединяющие различные функции и компоненты. Тестирование функциональности веб-приложений играет ключевую роль, так как это зачастую единственный интерфейс, с которым взаимодействует пользователь и на основе которого, у клиента создается впечатление о системе в целом.              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</cp:lastModifiedBy>
  <cp:revision>2</cp:revision>
  <dcterms:modified xsi:type="dcterms:W3CDTF">2023-08-29T16:42:47Z</dcterms:modified>
</cp:coreProperties>
</file>